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1" r:id="rId9"/>
    <p:sldId id="268" r:id="rId10"/>
    <p:sldId id="266" r:id="rId11"/>
    <p:sldId id="267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0C944-BACC-4982-9661-6A4E62E86588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F37B1-6805-4827-A3C8-C2BAC6B793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64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53FE-C5C9-4225-987D-38E0A7A364B4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B2F7-EFE2-471E-ACC5-CC99226A3501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E6B6-098C-4721-B53C-BF22483F26BE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6428-C7B7-41D7-94E1-E75B0CFBD893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4306-9C61-426E-8F3A-73A6EDCC4411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8769-DCD6-4060-878B-4DDCDC33A0CD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6EEC-54FF-4ACB-8B6C-9064A2A679BA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3E82-2799-4436-BBB6-F17BDFD609D8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CCD3-953A-4A52-9FDC-9B7803DDFF29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B2BA-9D22-41E8-9F59-D31177E9A286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FF1C0-126D-4307-9220-B4F02C1B53E1}" type="datetime1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95998D8-524E-4A30-82AE-FBCE5F46D1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549542-5EE6-4EBE-901E-2FB12AE8D862}" type="datetime1">
              <a:rPr lang="zh-TW" altLang="en-US" smtClean="0"/>
              <a:t>2012/12/12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543800" cy="1430015"/>
          </a:xfrm>
        </p:spPr>
        <p:txBody>
          <a:bodyPr/>
          <a:lstStyle/>
          <a:p>
            <a:r>
              <a:rPr lang="en-US" altLang="zh-TW" sz="4400" dirty="0" smtClean="0"/>
              <a:t>A high-throughput and high-capacity IPv6 routing lookup system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068960"/>
            <a:ext cx="6461760" cy="2569840"/>
          </a:xfrm>
        </p:spPr>
        <p:txBody>
          <a:bodyPr/>
          <a:lstStyle/>
          <a:p>
            <a:pPr>
              <a:spcBef>
                <a:spcPct val="35000"/>
              </a:spcBef>
              <a:buClr>
                <a:schemeClr val="accent3"/>
              </a:buClr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Author: </a:t>
            </a:r>
            <a:r>
              <a:rPr lang="en-US" altLang="zh-TW" dirty="0"/>
              <a:t>Yi-Mao Hsiao </a:t>
            </a:r>
            <a:r>
              <a:rPr lang="en-US" altLang="zh-TW" dirty="0" smtClean="0"/>
              <a:t>, </a:t>
            </a:r>
            <a:r>
              <a:rPr lang="en-US" altLang="zh-TW" dirty="0"/>
              <a:t>Yuan-Sun Chu, </a:t>
            </a:r>
            <a:r>
              <a:rPr lang="en-US" altLang="zh-TW" dirty="0" err="1"/>
              <a:t>Jeng-Farn</a:t>
            </a:r>
            <a:r>
              <a:rPr lang="en-US" altLang="zh-TW" dirty="0"/>
              <a:t> Lee, Jinn-</a:t>
            </a:r>
            <a:r>
              <a:rPr lang="en-US" altLang="zh-TW" dirty="0" err="1"/>
              <a:t>Shyan</a:t>
            </a:r>
            <a:r>
              <a:rPr lang="en-US" altLang="zh-TW" dirty="0"/>
              <a:t> </a:t>
            </a:r>
            <a:r>
              <a:rPr lang="en-US" altLang="zh-TW" dirty="0" smtClean="0"/>
              <a:t>Wang</a:t>
            </a:r>
          </a:p>
          <a:p>
            <a:pPr>
              <a:spcBef>
                <a:spcPct val="35000"/>
              </a:spcBef>
              <a:buClr>
                <a:schemeClr val="accent3"/>
              </a:buClr>
              <a:defRPr/>
            </a:pP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Publisher</a:t>
            </a: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dirty="0" smtClean="0">
                <a:cs typeface="Times New Roman" pitchFamily="18" charset="0"/>
              </a:rPr>
              <a:t>journal computer networks,2012</a:t>
            </a:r>
            <a:endParaRPr lang="en-US" altLang="zh-TW" dirty="0">
              <a:cs typeface="Times New Roman" pitchFamily="18" charset="0"/>
            </a:endParaRPr>
          </a:p>
          <a:p>
            <a:pPr>
              <a:spcBef>
                <a:spcPts val="1200"/>
              </a:spcBef>
              <a:buClr>
                <a:schemeClr val="accent3"/>
              </a:buClr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Presenter: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Jia-Wei,Yu</a:t>
            </a: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buClr>
                <a:schemeClr val="accent3"/>
              </a:buClr>
              <a:defRPr/>
            </a:pPr>
            <a:r>
              <a:rPr lang="en-US" altLang="zh-TW" b="1" dirty="0">
                <a:latin typeface="Times New Roman" pitchFamily="18" charset="0"/>
                <a:cs typeface="Times New Roman" pitchFamily="18" charset="0"/>
              </a:rPr>
              <a:t>Date: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2012/12/12</a:t>
            </a: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31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Search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59242" y="170080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Search : 20FC:3A9C:0:0:0:0:0:0     ,    21A9:C767:FFFC:0:0:0:0:0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8136904" cy="3653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35" y="2380138"/>
            <a:ext cx="7990681" cy="43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6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Update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4"/>
            <a:ext cx="8136904" cy="3784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74564" y="181346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Update : 21A9:C767:FFFC::/46  NH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97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" y="332656"/>
            <a:ext cx="890359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6" y="3933056"/>
            <a:ext cx="9023002" cy="221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611560" y="2924944"/>
                <a:ext cx="6984776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Hash32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18</m:t>
                        </m:r>
                      </m:sup>
                    </m:sSup>
                  </m:oMath>
                </a14:m>
                <a:r>
                  <a:rPr lang="en-US" altLang="zh-TW" dirty="0" smtClean="0"/>
                  <a:t> , Hash48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15</m:t>
                        </m:r>
                      </m:sup>
                    </m:sSup>
                  </m:oMath>
                </a14:m>
                <a:r>
                  <a:rPr lang="en-US" altLang="zh-TW" dirty="0" smtClean="0"/>
                  <a:t> , Hash64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14</m:t>
                        </m:r>
                      </m:sup>
                    </m:sSup>
                  </m:oMath>
                </a14:m>
                <a:r>
                  <a:rPr lang="en-US" altLang="zh-TW" dirty="0" smtClean="0"/>
                  <a:t>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24944"/>
                <a:ext cx="6984776" cy="372410"/>
              </a:xfrm>
              <a:prstGeom prst="rect">
                <a:avLst/>
              </a:prstGeom>
              <a:blipFill rotWithShape="1">
                <a:blip r:embed="rId4"/>
                <a:stretch>
                  <a:fillRect l="-698" t="-6557" b="-262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45" y="2348880"/>
            <a:ext cx="895915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19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06" y="332656"/>
            <a:ext cx="885698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接點 7"/>
          <p:cNvCxnSpPr/>
          <p:nvPr/>
        </p:nvCxnSpPr>
        <p:spPr>
          <a:xfrm>
            <a:off x="251520" y="2276872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270322" y="2564904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270322" y="5517232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70322" y="5229200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51520" y="5013176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270322" y="4005064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70322" y="3068960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270322" y="278092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8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8006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In </a:t>
            </a:r>
            <a:r>
              <a:rPr lang="en-US" altLang="zh-TW" dirty="0"/>
              <a:t>this paper, we propose a high-throughput and </a:t>
            </a:r>
            <a:r>
              <a:rPr lang="en-US" altLang="zh-TW" dirty="0" smtClean="0"/>
              <a:t>high capacity routing </a:t>
            </a:r>
            <a:r>
              <a:rPr lang="en-US" altLang="zh-TW" dirty="0"/>
              <a:t>lookup system. The system is a </a:t>
            </a:r>
            <a:r>
              <a:rPr lang="en-US" altLang="zh-TW" dirty="0" smtClean="0">
                <a:solidFill>
                  <a:srgbClr val="FF0000"/>
                </a:solidFill>
              </a:rPr>
              <a:t>cache-centric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hash-based</a:t>
            </a:r>
            <a:r>
              <a:rPr lang="en-US" altLang="zh-TW" dirty="0" smtClean="0"/>
              <a:t> </a:t>
            </a:r>
            <a:r>
              <a:rPr lang="en-US" altLang="zh-TW" dirty="0"/>
              <a:t>architecture with a memory set (</a:t>
            </a:r>
            <a:r>
              <a:rPr lang="en-US" altLang="zh-TW" dirty="0" smtClean="0"/>
              <a:t>RAMs) and </a:t>
            </a:r>
            <a:r>
              <a:rPr lang="en-US" altLang="zh-TW" dirty="0"/>
              <a:t>a </a:t>
            </a:r>
            <a:r>
              <a:rPr lang="en-US" altLang="zh-TW" dirty="0">
                <a:solidFill>
                  <a:srgbClr val="FF0000"/>
                </a:solidFill>
              </a:rPr>
              <a:t>TCAM to resolve the problem of collisions</a:t>
            </a:r>
            <a:r>
              <a:rPr lang="en-US" altLang="zh-TW" dirty="0"/>
              <a:t> </a:t>
            </a:r>
            <a:r>
              <a:rPr lang="en-US" altLang="zh-TW" dirty="0" smtClean="0"/>
              <a:t>caused by </a:t>
            </a:r>
            <a:r>
              <a:rPr lang="en-US" altLang="zh-TW" dirty="0"/>
              <a:t>the hash function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/>
              <a:t>The routing lookup system approaches </a:t>
            </a:r>
            <a:r>
              <a:rPr lang="en-US" altLang="zh-TW" dirty="0">
                <a:solidFill>
                  <a:srgbClr val="FF0000"/>
                </a:solidFill>
              </a:rPr>
              <a:t>260 </a:t>
            </a:r>
            <a:r>
              <a:rPr lang="en-US" altLang="zh-TW" dirty="0" err="1">
                <a:solidFill>
                  <a:srgbClr val="FF0000"/>
                </a:solidFill>
              </a:rPr>
              <a:t>Mlps</a:t>
            </a:r>
            <a:r>
              <a:rPr lang="en-US" altLang="zh-TW" dirty="0"/>
              <a:t>, which </a:t>
            </a:r>
            <a:r>
              <a:rPr lang="en-US" altLang="zh-TW" dirty="0" smtClean="0"/>
              <a:t>is sufficient </a:t>
            </a:r>
            <a:r>
              <a:rPr lang="en-US" altLang="zh-TW" dirty="0"/>
              <a:t>for 100 </a:t>
            </a:r>
            <a:r>
              <a:rPr lang="en-US" altLang="zh-TW" dirty="0" err="1"/>
              <a:t>Gbps</a:t>
            </a:r>
            <a:r>
              <a:rPr lang="en-US" altLang="zh-TW" dirty="0"/>
              <a:t> networks, and the routing </a:t>
            </a:r>
            <a:r>
              <a:rPr lang="en-US" altLang="zh-TW" dirty="0" smtClean="0"/>
              <a:t>table only </a:t>
            </a:r>
            <a:r>
              <a:rPr lang="en-US" altLang="zh-TW" dirty="0"/>
              <a:t>needs </a:t>
            </a:r>
            <a:r>
              <a:rPr lang="en-US" altLang="zh-TW" dirty="0">
                <a:solidFill>
                  <a:srgbClr val="FF0000"/>
                </a:solidFill>
              </a:rPr>
              <a:t>10.24 KB on-chip BCAM</a:t>
            </a:r>
            <a:r>
              <a:rPr lang="en-US" altLang="zh-TW" dirty="0"/>
              <a:t>, </a:t>
            </a:r>
            <a:r>
              <a:rPr lang="en-US" altLang="zh-TW" dirty="0">
                <a:solidFill>
                  <a:srgbClr val="FF0000"/>
                </a:solidFill>
              </a:rPr>
              <a:t>20.04 KB </a:t>
            </a:r>
            <a:r>
              <a:rPr lang="en-US" altLang="zh-TW" dirty="0" smtClean="0">
                <a:solidFill>
                  <a:srgbClr val="FF0000"/>
                </a:solidFill>
              </a:rPr>
              <a:t>off-chip TCAM</a:t>
            </a:r>
            <a:r>
              <a:rPr lang="en-US" altLang="zh-TW" dirty="0" smtClean="0"/>
              <a:t> </a:t>
            </a:r>
            <a:r>
              <a:rPr lang="en-US" altLang="zh-TW" dirty="0"/>
              <a:t>and </a:t>
            </a:r>
            <a:r>
              <a:rPr lang="en-US" altLang="zh-TW" dirty="0">
                <a:solidFill>
                  <a:srgbClr val="FF0000"/>
                </a:solidFill>
              </a:rPr>
              <a:t>29.29 MB DRAM</a:t>
            </a:r>
            <a:r>
              <a:rPr lang="en-US" altLang="zh-TW" dirty="0"/>
              <a:t>. It can </a:t>
            </a:r>
            <a:r>
              <a:rPr lang="en-US" altLang="zh-TW" dirty="0">
                <a:solidFill>
                  <a:srgbClr val="FF0000"/>
                </a:solidFill>
              </a:rPr>
              <a:t>support 3.6 M </a:t>
            </a:r>
            <a:r>
              <a:rPr lang="en-US" altLang="zh-TW" dirty="0" smtClean="0">
                <a:solidFill>
                  <a:srgbClr val="FF0000"/>
                </a:solidFill>
              </a:rPr>
              <a:t>routing entries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0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226525" cy="280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840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99" y="260648"/>
            <a:ext cx="7524328" cy="2083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2" y="2344521"/>
            <a:ext cx="7695406" cy="448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4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5" y="1268760"/>
            <a:ext cx="7871420" cy="5400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6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8848725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187624" y="37890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XOR folding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>
            <a:off x="1763688" y="35010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6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9306"/>
            <a:ext cx="6120680" cy="664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89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9525"/>
            <a:ext cx="5657850" cy="683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4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Cache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998D8-524E-4A30-82AE-FBCE5F46D16A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892899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0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340</TotalTime>
  <Words>180</Words>
  <Application>Microsoft Office PowerPoint</Application>
  <PresentationFormat>如螢幕大小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相鄰</vt:lpstr>
      <vt:lpstr>A high-throughput and high-capacity IPv6 routing lookup system</vt:lpstr>
      <vt:lpstr>Introduction</vt:lpstr>
      <vt:lpstr>PowerPoint 簡報</vt:lpstr>
      <vt:lpstr>PowerPoint 簡報</vt:lpstr>
      <vt:lpstr>System architecture</vt:lpstr>
      <vt:lpstr>PowerPoint 簡報</vt:lpstr>
      <vt:lpstr>PowerPoint 簡報</vt:lpstr>
      <vt:lpstr>PowerPoint 簡報</vt:lpstr>
      <vt:lpstr>Cache</vt:lpstr>
      <vt:lpstr>Search</vt:lpstr>
      <vt:lpstr>Update</vt:lpstr>
      <vt:lpstr>PowerPoint 簡報</vt:lpstr>
      <vt:lpstr>Performance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Programmable Architecture for NFA-based String Matching</dc:title>
  <dc:creator>vltkc</dc:creator>
  <cp:lastModifiedBy>vltkc</cp:lastModifiedBy>
  <cp:revision>22</cp:revision>
  <dcterms:created xsi:type="dcterms:W3CDTF">2012-05-14T14:16:41Z</dcterms:created>
  <dcterms:modified xsi:type="dcterms:W3CDTF">2012-12-12T05:56:53Z</dcterms:modified>
</cp:coreProperties>
</file>